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ato Bold" charset="1" panose="020F0502020204030203"/>
      <p:regular r:id="rId19"/>
    </p:embeddedFont>
    <p:embeddedFont>
      <p:font typeface="Poppins" charset="1" panose="00000500000000000000"/>
      <p:regular r:id="rId20"/>
    </p:embeddedFont>
    <p:embeddedFont>
      <p:font typeface="League Spartan" charset="1" panose="00000800000000000000"/>
      <p:regular r:id="rId21"/>
    </p:embeddedFont>
    <p:embeddedFont>
      <p:font typeface="Chunk Five" charset="1" panose="00000500000000000000"/>
      <p:regular r:id="rId22"/>
    </p:embeddedFont>
    <p:embeddedFont>
      <p:font typeface="Archivo Black" charset="1" panose="020B0A03020202020B04"/>
      <p:regular r:id="rId23"/>
    </p:embeddedFont>
    <p:embeddedFont>
      <p:font typeface="Lato" charset="1" panose="020F0502020204030203"/>
      <p:regular r:id="rId24"/>
    </p:embeddedFont>
    <p:embeddedFont>
      <p:font typeface="Poppins Medium" charset="1" panose="00000600000000000000"/>
      <p:regular r:id="rId25"/>
    </p:embeddedFont>
    <p:embeddedFont>
      <p:font typeface="Canva Sans 1" charset="1" panose="020B0503030501040103"/>
      <p:regular r:id="rId26"/>
    </p:embeddedFont>
    <p:embeddedFont>
      <p:font typeface="Arimo" charset="1" panose="020B0604020202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086100" y="4282512"/>
            <a:ext cx="14837242" cy="1443160"/>
          </a:xfrm>
          <a:prstGeom prst="rect">
            <a:avLst/>
          </a:prstGeom>
        </p:spPr>
        <p:txBody>
          <a:bodyPr anchor="t" rtlCol="false" tIns="0" lIns="0" bIns="0" rIns="0">
            <a:spAutoFit/>
          </a:bodyPr>
          <a:lstStyle/>
          <a:p>
            <a:pPr algn="l">
              <a:lnSpc>
                <a:spcPts val="11708"/>
              </a:lnSpc>
              <a:spcBef>
                <a:spcPct val="0"/>
              </a:spcBef>
            </a:pPr>
            <a:r>
              <a:rPr lang="en-US" b="true" sz="8363">
                <a:solidFill>
                  <a:srgbClr val="000000"/>
                </a:solidFill>
                <a:latin typeface="Lato Bold"/>
                <a:ea typeface="Lato Bold"/>
                <a:cs typeface="Lato Bold"/>
                <a:sym typeface="Lato Bold"/>
              </a:rPr>
              <a:t>EMPLOYEE DATA ANALYSIS </a:t>
            </a:r>
          </a:p>
        </p:txBody>
      </p:sp>
      <p:sp>
        <p:nvSpPr>
          <p:cNvPr name="AutoShape 7" id="7"/>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648322" y="5962793"/>
            <a:ext cx="6583633" cy="2514715"/>
          </a:xfrm>
          <a:prstGeom prst="rect">
            <a:avLst/>
          </a:prstGeom>
        </p:spPr>
        <p:txBody>
          <a:bodyPr anchor="t" rtlCol="false" tIns="0" lIns="0" bIns="0" rIns="0">
            <a:spAutoFit/>
          </a:bodyPr>
          <a:lstStyle/>
          <a:p>
            <a:pPr algn="l">
              <a:lnSpc>
                <a:spcPts val="3379"/>
              </a:lnSpc>
            </a:pPr>
            <a:r>
              <a:rPr lang="en-US" sz="2413">
                <a:solidFill>
                  <a:srgbClr val="000000"/>
                </a:solidFill>
                <a:latin typeface="Poppins"/>
                <a:ea typeface="Poppins"/>
                <a:cs typeface="Poppins"/>
                <a:sym typeface="Poppins"/>
              </a:rPr>
              <a:t>STUDEN NAME : AFRINBANU A</a:t>
            </a:r>
          </a:p>
          <a:p>
            <a:pPr algn="l">
              <a:lnSpc>
                <a:spcPts val="3379"/>
              </a:lnSpc>
            </a:pPr>
            <a:r>
              <a:rPr lang="en-US" sz="2413">
                <a:solidFill>
                  <a:srgbClr val="000000"/>
                </a:solidFill>
                <a:latin typeface="Poppins"/>
                <a:ea typeface="Poppins"/>
                <a:cs typeface="Poppins"/>
                <a:sym typeface="Poppins"/>
              </a:rPr>
              <a:t>REGISTER NO   : 312206301</a:t>
            </a:r>
          </a:p>
          <a:p>
            <a:pPr algn="l">
              <a:lnSpc>
                <a:spcPts val="3379"/>
              </a:lnSpc>
            </a:pPr>
            <a:r>
              <a:rPr lang="en-US" sz="2413">
                <a:solidFill>
                  <a:srgbClr val="000000"/>
                </a:solidFill>
                <a:latin typeface="Poppins"/>
                <a:ea typeface="Poppins"/>
                <a:cs typeface="Poppins"/>
                <a:sym typeface="Poppins"/>
              </a:rPr>
              <a:t>DEPARTMENT   : BCOM(A&amp;F)</a:t>
            </a:r>
          </a:p>
          <a:p>
            <a:pPr algn="l">
              <a:lnSpc>
                <a:spcPts val="3379"/>
              </a:lnSpc>
            </a:pPr>
            <a:r>
              <a:rPr lang="en-US" sz="2413">
                <a:solidFill>
                  <a:srgbClr val="000000"/>
                </a:solidFill>
                <a:latin typeface="Poppins"/>
                <a:ea typeface="Poppins"/>
                <a:cs typeface="Poppins"/>
                <a:sym typeface="Poppins"/>
              </a:rPr>
              <a:t>COLLEGE NAME: SSKV COLLEGE OF ATRS AND                                                                         SCIENCE FOR WOMEN </a:t>
            </a:r>
          </a:p>
          <a:p>
            <a:pPr algn="l">
              <a:lnSpc>
                <a:spcPts val="337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1494821"/>
            <a:ext cx="8464550"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MODELLING </a:t>
            </a:r>
          </a:p>
        </p:txBody>
      </p:sp>
      <p:sp>
        <p:nvSpPr>
          <p:cNvPr name="AutoShape 4" id="4"/>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201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9493250" y="956528"/>
            <a:ext cx="6289724" cy="8373944"/>
            <a:chOff x="0" y="0"/>
            <a:chExt cx="3663950" cy="4878070"/>
          </a:xfrm>
        </p:grpSpPr>
        <p:sp>
          <p:nvSpPr>
            <p:cNvPr name="Freeform 9" id="9"/>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921" t="0" r="-50921" b="0"/>
              </a:stretch>
            </a:blipFill>
          </p:spPr>
        </p:sp>
        <p:sp>
          <p:nvSpPr>
            <p:cNvPr name="Freeform 10" id="10"/>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p:spPr>
        </p:sp>
      </p:grpSp>
      <p:sp>
        <p:nvSpPr>
          <p:cNvPr name="TextBox 11" id="11"/>
          <p:cNvSpPr txBox="true"/>
          <p:nvPr/>
        </p:nvSpPr>
        <p:spPr>
          <a:xfrm rot="0">
            <a:off x="850101" y="3261293"/>
            <a:ext cx="7621035" cy="8184515"/>
          </a:xfrm>
          <a:prstGeom prst="rect">
            <a:avLst/>
          </a:prstGeom>
        </p:spPr>
        <p:txBody>
          <a:bodyPr anchor="t" rtlCol="false" tIns="0" lIns="0" bIns="0" rIns="0">
            <a:spAutoFit/>
          </a:bodyPr>
          <a:lstStyle/>
          <a:p>
            <a:pPr algn="l">
              <a:lnSpc>
                <a:spcPts val="1960"/>
              </a:lnSpc>
            </a:pPr>
            <a:r>
              <a:rPr lang="en-US" sz="1400">
                <a:solidFill>
                  <a:srgbClr val="000000"/>
                </a:solidFill>
                <a:latin typeface="Arimo"/>
                <a:ea typeface="Arimo"/>
                <a:cs typeface="Arimo"/>
                <a:sym typeface="Arimo"/>
              </a:rPr>
              <a:t>   Create a Data Entry Sheet:</a:t>
            </a:r>
          </a:p>
          <a:p>
            <a:pPr algn="l">
              <a:lnSpc>
                <a:spcPts val="1960"/>
              </a:lnSpc>
            </a:pPr>
          </a:p>
          <a:p>
            <a:pPr algn="l">
              <a:lnSpc>
                <a:spcPts val="1960"/>
              </a:lnSpc>
            </a:pPr>
            <a:r>
              <a:rPr lang="en-US" sz="1400">
                <a:solidFill>
                  <a:srgbClr val="000000"/>
                </a:solidFill>
                <a:latin typeface="Arimo"/>
                <a:ea typeface="Arimo"/>
                <a:cs typeface="Arimo"/>
                <a:sym typeface="Arimo"/>
              </a:rPr>
              <a:t>Headers: Employee ID, Name, Department, Date, Statement Details, Approval Status, Comments.</a:t>
            </a:r>
          </a:p>
          <a:p>
            <a:pPr algn="l">
              <a:lnSpc>
                <a:spcPts val="1960"/>
              </a:lnSpc>
            </a:pPr>
          </a:p>
          <a:p>
            <a:pPr algn="l">
              <a:lnSpc>
                <a:spcPts val="1960"/>
              </a:lnSpc>
            </a:pPr>
            <a:r>
              <a:rPr lang="en-US" sz="1400">
                <a:solidFill>
                  <a:srgbClr val="000000"/>
                </a:solidFill>
                <a:latin typeface="Arimo"/>
                <a:ea typeface="Arimo"/>
                <a:cs typeface="Arimo"/>
                <a:sym typeface="Arimo"/>
              </a:rPr>
              <a:t>Example Layout:</a:t>
            </a:r>
          </a:p>
          <a:p>
            <a:pPr algn="l">
              <a:lnSpc>
                <a:spcPts val="1960"/>
              </a:lnSpc>
            </a:pPr>
          </a:p>
          <a:p>
            <a:pPr algn="l">
              <a:lnSpc>
                <a:spcPts val="1960"/>
              </a:lnSpc>
            </a:pPr>
            <a:r>
              <a:rPr lang="en-US" sz="1400">
                <a:solidFill>
                  <a:srgbClr val="000000"/>
                </a:solidFill>
                <a:latin typeface="Arimo"/>
                <a:ea typeface="Arimo"/>
                <a:cs typeface="Arimo"/>
                <a:sym typeface="Arimo"/>
              </a:rPr>
              <a:t>Employee ID	Name	Department	Date	Statement Details	Approval Status	Comments</a:t>
            </a:r>
          </a:p>
          <a:p>
            <a:pPr algn="l">
              <a:lnSpc>
                <a:spcPts val="1960"/>
              </a:lnSpc>
            </a:pPr>
            <a:r>
              <a:rPr lang="en-US" sz="1400">
                <a:solidFill>
                  <a:srgbClr val="000000"/>
                </a:solidFill>
                <a:latin typeface="Arimo"/>
                <a:ea typeface="Arimo"/>
                <a:cs typeface="Arimo"/>
                <a:sym typeface="Arimo"/>
              </a:rPr>
              <a:t>001	John Smith	HR	2024-09-01	[Text]	Pending	</a:t>
            </a:r>
          </a:p>
          <a:p>
            <a:pPr algn="l">
              <a:lnSpc>
                <a:spcPts val="1960"/>
              </a:lnSpc>
            </a:pPr>
            <a:r>
              <a:rPr lang="en-US" sz="1400">
                <a:solidFill>
                  <a:srgbClr val="000000"/>
                </a:solidFill>
                <a:latin typeface="Arimo"/>
                <a:ea typeface="Arimo"/>
                <a:cs typeface="Arimo"/>
                <a:sym typeface="Arimo"/>
              </a:rPr>
              <a:t>Set Up Data Validation:</a:t>
            </a:r>
          </a:p>
          <a:p>
            <a:pPr algn="l">
              <a:lnSpc>
                <a:spcPts val="1960"/>
              </a:lnSpc>
            </a:pPr>
          </a:p>
          <a:p>
            <a:pPr algn="l">
              <a:lnSpc>
                <a:spcPts val="1960"/>
              </a:lnSpc>
            </a:pPr>
            <a:r>
              <a:rPr lang="en-US" sz="1400">
                <a:solidFill>
                  <a:srgbClr val="000000"/>
                </a:solidFill>
                <a:latin typeface="Arimo"/>
                <a:ea typeface="Arimo"/>
                <a:cs typeface="Arimo"/>
                <a:sym typeface="Arimo"/>
              </a:rPr>
              <a:t>Approval Status: Use a drop-down list for statuses (Pending, Approved, Rejected).</a:t>
            </a:r>
          </a:p>
          <a:p>
            <a:pPr algn="l">
              <a:lnSpc>
                <a:spcPts val="1960"/>
              </a:lnSpc>
            </a:pPr>
            <a:r>
              <a:rPr lang="en-US" sz="1400">
                <a:solidFill>
                  <a:srgbClr val="000000"/>
                </a:solidFill>
                <a:latin typeface="Arimo"/>
                <a:ea typeface="Arimo"/>
                <a:cs typeface="Arimo"/>
                <a:sym typeface="Arimo"/>
              </a:rPr>
              <a:t>Create a Summary:</a:t>
            </a:r>
          </a:p>
          <a:p>
            <a:pPr algn="l">
              <a:lnSpc>
                <a:spcPts val="1960"/>
              </a:lnSpc>
            </a:pPr>
          </a:p>
          <a:p>
            <a:pPr algn="l">
              <a:lnSpc>
                <a:spcPts val="1960"/>
              </a:lnSpc>
            </a:pPr>
            <a:r>
              <a:rPr lang="en-US" sz="1400">
                <a:solidFill>
                  <a:srgbClr val="000000"/>
                </a:solidFill>
                <a:latin typeface="Arimo"/>
                <a:ea typeface="Arimo"/>
                <a:cs typeface="Arimo"/>
                <a:sym typeface="Arimo"/>
              </a:rPr>
              <a:t>Use basic formulas to count statements by status or department. For example:</a:t>
            </a:r>
          </a:p>
          <a:p>
            <a:pPr algn="l">
              <a:lnSpc>
                <a:spcPts val="1960"/>
              </a:lnSpc>
            </a:pPr>
            <a:r>
              <a:rPr lang="en-US" sz="1400">
                <a:solidFill>
                  <a:srgbClr val="000000"/>
                </a:solidFill>
                <a:latin typeface="Arimo"/>
                <a:ea typeface="Arimo"/>
                <a:cs typeface="Arimo"/>
                <a:sym typeface="Arimo"/>
              </a:rPr>
              <a:t>=COUNTIF(F:F, "Pending") to count pending statements.</a:t>
            </a:r>
          </a:p>
          <a:p>
            <a:pPr algn="l">
              <a:lnSpc>
                <a:spcPts val="1960"/>
              </a:lnSpc>
            </a:pPr>
            <a:r>
              <a:rPr lang="en-US" sz="1400">
                <a:solidFill>
                  <a:srgbClr val="000000"/>
                </a:solidFill>
                <a:latin typeface="Arimo"/>
                <a:ea typeface="Arimo"/>
                <a:cs typeface="Arimo"/>
                <a:sym typeface="Arimo"/>
              </a:rPr>
              <a:t>Review Process:</a:t>
            </a:r>
          </a:p>
          <a:p>
            <a:pPr algn="l">
              <a:lnSpc>
                <a:spcPts val="1960"/>
              </a:lnSpc>
            </a:pPr>
          </a:p>
          <a:p>
            <a:pPr algn="l">
              <a:lnSpc>
                <a:spcPts val="1960"/>
              </a:lnSpc>
            </a:pPr>
            <a:r>
              <a:rPr lang="en-US" sz="1400">
                <a:solidFill>
                  <a:srgbClr val="000000"/>
                </a:solidFill>
                <a:latin typeface="Arimo"/>
                <a:ea typeface="Arimo"/>
                <a:cs typeface="Arimo"/>
                <a:sym typeface="Arimo"/>
              </a:rPr>
              <a:t>Filter data by status to review pending statements or sort by date for prioritization.</a:t>
            </a:r>
          </a:p>
          <a:p>
            <a:pPr algn="l">
              <a:lnSpc>
                <a:spcPts val="1960"/>
              </a:lnSpc>
            </a:pPr>
            <a:r>
              <a:rPr lang="en-US" sz="1400">
                <a:solidFill>
                  <a:srgbClr val="000000"/>
                </a:solidFill>
                <a:latin typeface="Arimo"/>
                <a:ea typeface="Arimo"/>
                <a:cs typeface="Arimo"/>
                <a:sym typeface="Arimo"/>
              </a:rPr>
              <a:t>This simple setup helps you track and manage employee statements </a:t>
            </a:r>
          </a:p>
          <a:p>
            <a:pPr algn="l">
              <a:lnSpc>
                <a:spcPts val="1960"/>
              </a:lnSpc>
            </a:pPr>
            <a:r>
              <a:rPr lang="en-US" sz="1400">
                <a:solidFill>
                  <a:srgbClr val="000000"/>
                </a:solidFill>
                <a:latin typeface="Arimo"/>
                <a:ea typeface="Arimo"/>
                <a:cs typeface="Arimo"/>
                <a:sym typeface="Arimo"/>
              </a:rPr>
              <a:t>fectively</a:t>
            </a:r>
          </a:p>
          <a:p>
            <a:pPr algn="l">
              <a:lnSpc>
                <a:spcPts val="1960"/>
              </a:lnSpc>
            </a:pPr>
            <a:r>
              <a:rPr lang="en-US" sz="1400">
                <a:solidFill>
                  <a:srgbClr val="000000"/>
                </a:solidFill>
                <a:latin typeface="Arimo"/>
                <a:ea typeface="Arimo"/>
                <a:cs typeface="Arimo"/>
                <a:sym typeface="Arimo"/>
              </a:rPr>
              <a:t>. Pivot Chart:</a:t>
            </a:r>
          </a:p>
          <a:p>
            <a:pPr algn="l">
              <a:lnSpc>
                <a:spcPts val="1960"/>
              </a:lnSpc>
            </a:pPr>
          </a:p>
          <a:p>
            <a:pPr algn="l">
              <a:lnSpc>
                <a:spcPts val="1960"/>
              </a:lnSpc>
            </a:pPr>
            <a:r>
              <a:rPr lang="en-US" sz="1400">
                <a:solidFill>
                  <a:srgbClr val="000000"/>
                </a:solidFill>
                <a:latin typeface="Arimo"/>
                <a:ea typeface="Arimo"/>
                <a:cs typeface="Arimo"/>
                <a:sym typeface="Arimo"/>
              </a:rPr>
              <a:t>Create a bar chart showing the count of statements by department and approval statu s.</a:t>
            </a:r>
          </a:p>
          <a:p>
            <a:pPr algn="l">
              <a:lnSpc>
                <a:spcPts val="1960"/>
              </a:lnSpc>
            </a:pPr>
          </a:p>
          <a:p>
            <a:pPr algn="l">
              <a:lnSpc>
                <a:spcPts val="1960"/>
              </a:lnSpc>
            </a:pPr>
          </a:p>
          <a:p>
            <a:pPr algn="l">
              <a:lnSpc>
                <a:spcPts val="1960"/>
              </a:lnSpc>
            </a:pPr>
          </a:p>
          <a:p>
            <a:pPr algn="l">
              <a:lnSpc>
                <a:spcPts val="1960"/>
              </a:lnSpc>
            </a:pPr>
          </a:p>
          <a:p>
            <a:pPr algn="l">
              <a:lnSpc>
                <a:spcPts val="1960"/>
              </a:lnSpc>
            </a:pPr>
          </a:p>
          <a:p>
            <a:pPr algn="l">
              <a:lnSpc>
                <a:spcPts val="1960"/>
              </a:lnSpc>
            </a:pPr>
          </a:p>
          <a:p>
            <a:pPr algn="l">
              <a:lnSpc>
                <a:spcPts val="1960"/>
              </a:lnSpc>
            </a:pPr>
          </a:p>
          <a:p>
            <a:pPr algn="l">
              <a:lnSpc>
                <a:spcPts val="1960"/>
              </a:lnSpc>
            </a:pPr>
          </a:p>
          <a:p>
            <a:pPr algn="l">
              <a:lnSpc>
                <a:spcPts val="196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2231154" y="4988392"/>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THIS YEAR</a:t>
            </a:r>
          </a:p>
        </p:txBody>
      </p:sp>
      <p:sp>
        <p:nvSpPr>
          <p:cNvPr name="AutoShape 4" id="4"/>
          <p:cNvSpPr/>
          <p:nvPr/>
        </p:nvSpPr>
        <p:spPr>
          <a:xfrm flipV="true">
            <a:off x="12232226" y="5726630"/>
            <a:ext cx="3774244" cy="1905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2231154" y="4446071"/>
            <a:ext cx="3255770" cy="1224807"/>
          </a:xfrm>
          <a:prstGeom prst="rect">
            <a:avLst/>
          </a:prstGeom>
        </p:spPr>
        <p:txBody>
          <a:bodyPr anchor="t" rtlCol="false" tIns="0" lIns="0" bIns="0" rIns="0">
            <a:spAutoFit/>
          </a:bodyPr>
          <a:lstStyle/>
          <a:p>
            <a:pPr algn="l">
              <a:lnSpc>
                <a:spcPts val="4940"/>
              </a:lnSpc>
            </a:pPr>
            <a:r>
              <a:rPr lang="en-US" sz="3529" b="true">
                <a:solidFill>
                  <a:srgbClr val="000000"/>
                </a:solidFill>
                <a:latin typeface="Lato Bold"/>
                <a:ea typeface="Lato Bold"/>
                <a:cs typeface="Lato Bold"/>
                <a:sym typeface="Lato Bold"/>
              </a:rPr>
              <a:t>CHART OF</a:t>
            </a:r>
          </a:p>
          <a:p>
            <a:pPr algn="l">
              <a:lnSpc>
                <a:spcPts val="4940"/>
              </a:lnSpc>
              <a:spcBef>
                <a:spcPct val="0"/>
              </a:spcBef>
            </a:pPr>
          </a:p>
        </p:txBody>
      </p:sp>
      <p:grpSp>
        <p:nvGrpSpPr>
          <p:cNvPr name="Group 6" id="6"/>
          <p:cNvGrpSpPr/>
          <p:nvPr/>
        </p:nvGrpSpPr>
        <p:grpSpPr>
          <a:xfrm rot="0">
            <a:off x="11397716" y="2571750"/>
            <a:ext cx="290233" cy="5143500"/>
            <a:chOff x="0" y="0"/>
            <a:chExt cx="76440" cy="1354667"/>
          </a:xfrm>
        </p:grpSpPr>
        <p:sp>
          <p:nvSpPr>
            <p:cNvPr name="Freeform 7" id="7"/>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8" id="8"/>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3"/>
          <a:stretch>
            <a:fillRect/>
          </a:stretch>
        </p:blipFill>
        <p:spPr>
          <a:xfrm rot="0">
            <a:off x="-349712" y="296630"/>
            <a:ext cx="10356776" cy="9554974"/>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3086100" y="1662421"/>
            <a:ext cx="7463859" cy="860603"/>
          </a:xfrm>
          <a:prstGeom prst="rect">
            <a:avLst/>
          </a:prstGeom>
        </p:spPr>
        <p:txBody>
          <a:bodyPr anchor="t" rtlCol="false" tIns="0" lIns="0" bIns="0" rIns="0">
            <a:spAutoFit/>
          </a:bodyPr>
          <a:lstStyle/>
          <a:p>
            <a:pPr algn="l">
              <a:lnSpc>
                <a:spcPts val="7058"/>
              </a:lnSpc>
              <a:spcBef>
                <a:spcPct val="0"/>
              </a:spcBef>
            </a:pPr>
            <a:r>
              <a:rPr lang="en-US" sz="5042">
                <a:solidFill>
                  <a:srgbClr val="593C8F"/>
                </a:solidFill>
                <a:latin typeface="League Spartan"/>
                <a:ea typeface="League Spartan"/>
                <a:cs typeface="League Spartan"/>
                <a:sym typeface="League Spartan"/>
              </a:rPr>
              <a:t>CONCLUSION </a:t>
            </a:r>
          </a:p>
        </p:txBody>
      </p:sp>
      <p:sp>
        <p:nvSpPr>
          <p:cNvPr name="AutoShape 4" id="4"/>
          <p:cNvSpPr/>
          <p:nvPr/>
        </p:nvSpPr>
        <p:spPr>
          <a:xfrm>
            <a:off x="4187609" y="2542074"/>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16" t="0" r="-51216"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TextBox 11" id="11"/>
          <p:cNvSpPr txBox="true"/>
          <p:nvPr/>
        </p:nvSpPr>
        <p:spPr>
          <a:xfrm rot="0">
            <a:off x="3302011" y="3546276"/>
            <a:ext cx="7008676" cy="5624195"/>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Poppins"/>
                <a:ea typeface="Poppins"/>
                <a:cs typeface="Poppins"/>
                <a:sym typeface="Poppins"/>
              </a:rPr>
              <a:t> Employee performance evaluations provide a dedicated time for managers to focus on individual performance and growth and development opportunities. This is an ieal time for employees to discuss their salary, career goals and learn what they need to do to achieve those goals.</a:t>
            </a:r>
          </a:p>
        </p:txBody>
      </p:sp>
      <p:sp>
        <p:nvSpPr>
          <p:cNvPr name="TextBox 12" id="12"/>
          <p:cNvSpPr txBox="true"/>
          <p:nvPr/>
        </p:nvSpPr>
        <p:spPr>
          <a:xfrm rot="0">
            <a:off x="4189304" y="6862284"/>
            <a:ext cx="5744744" cy="368585"/>
          </a:xfrm>
          <a:prstGeom prst="rect">
            <a:avLst/>
          </a:prstGeom>
        </p:spPr>
        <p:txBody>
          <a:bodyPr anchor="t" rtlCol="false" tIns="0" lIns="0" bIns="0" rIns="0">
            <a:spAutoFit/>
          </a:bodyPr>
          <a:lstStyle/>
          <a:p>
            <a:pPr algn="l">
              <a:lnSpc>
                <a:spcPts val="294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grpSp>
        <p:nvGrpSpPr>
          <p:cNvPr name="Group 3" id="3"/>
          <p:cNvGrpSpPr/>
          <p:nvPr/>
        </p:nvGrpSpPr>
        <p:grpSpPr>
          <a:xfrm rot="0">
            <a:off x="0" y="5143500"/>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5" id="5"/>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72171" y="5641711"/>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ea typeface="League Spartan"/>
                <a:cs typeface="League Spartan"/>
                <a:sym typeface="League Spartan"/>
              </a:rPr>
              <a:t>THANK YOU</a:t>
            </a:r>
          </a:p>
        </p:txBody>
      </p:sp>
      <p:sp>
        <p:nvSpPr>
          <p:cNvPr name="AutoShape 7" id="7"/>
          <p:cNvSpPr/>
          <p:nvPr/>
        </p:nvSpPr>
        <p:spPr>
          <a:xfrm>
            <a:off x="5897880" y="6921616"/>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2711240" y="-120968"/>
            <a:ext cx="2466847" cy="10528935"/>
            <a:chOff x="0" y="0"/>
            <a:chExt cx="786130" cy="3355340"/>
          </a:xfrm>
        </p:grpSpPr>
        <p:sp>
          <p:nvSpPr>
            <p:cNvPr name="Freeform 7" id="7"/>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3"/>
              <a:stretch>
                <a:fillRect l="-270013" t="0" r="-270013" b="0"/>
              </a:stretch>
            </a:blipFill>
          </p:spPr>
        </p:sp>
      </p:grpSp>
      <p:grpSp>
        <p:nvGrpSpPr>
          <p:cNvPr name="Group 8" id="8"/>
          <p:cNvGrpSpPr>
            <a:grpSpLocks noChangeAspect="true"/>
          </p:cNvGrpSpPr>
          <p:nvPr/>
        </p:nvGrpSpPr>
        <p:grpSpPr>
          <a:xfrm rot="0">
            <a:off x="10220580" y="-120968"/>
            <a:ext cx="2466847" cy="10528935"/>
            <a:chOff x="0" y="0"/>
            <a:chExt cx="786130" cy="3355340"/>
          </a:xfrm>
        </p:grpSpPr>
        <p:sp>
          <p:nvSpPr>
            <p:cNvPr name="Freeform 9" id="9"/>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4"/>
              <a:stretch>
                <a:fillRect l="-270113" t="0" r="-270113" b="0"/>
              </a:stretch>
            </a:blipFill>
          </p:spPr>
        </p:sp>
      </p:grpSp>
      <p:grpSp>
        <p:nvGrpSpPr>
          <p:cNvPr name="Group 10" id="10"/>
          <p:cNvGrpSpPr>
            <a:grpSpLocks noChangeAspect="true"/>
          </p:cNvGrpSpPr>
          <p:nvPr/>
        </p:nvGrpSpPr>
        <p:grpSpPr>
          <a:xfrm rot="0">
            <a:off x="7706108" y="-120968"/>
            <a:ext cx="2466847" cy="10528935"/>
            <a:chOff x="0" y="0"/>
            <a:chExt cx="786130" cy="3355340"/>
          </a:xfrm>
        </p:grpSpPr>
        <p:sp>
          <p:nvSpPr>
            <p:cNvPr name="Freeform 11" id="11"/>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5"/>
              <a:stretch>
                <a:fillRect l="-270113" t="0" r="-270113" b="0"/>
              </a:stretch>
            </a:blipFill>
          </p:spPr>
        </p:sp>
      </p:grpSp>
      <p:sp>
        <p:nvSpPr>
          <p:cNvPr name="TextBox 12" id="12"/>
          <p:cNvSpPr txBox="true"/>
          <p:nvPr/>
        </p:nvSpPr>
        <p:spPr>
          <a:xfrm rot="0">
            <a:off x="1028720" y="952500"/>
            <a:ext cx="3255770" cy="628046"/>
          </a:xfrm>
          <a:prstGeom prst="rect">
            <a:avLst/>
          </a:prstGeom>
        </p:spPr>
        <p:txBody>
          <a:bodyPr anchor="t" rtlCol="false" tIns="0" lIns="0" bIns="0" rIns="0">
            <a:spAutoFit/>
          </a:bodyPr>
          <a:lstStyle/>
          <a:p>
            <a:pPr algn="l">
              <a:lnSpc>
                <a:spcPts val="5080"/>
              </a:lnSpc>
              <a:spcBef>
                <a:spcPct val="0"/>
              </a:spcBef>
            </a:pPr>
            <a:r>
              <a:rPr lang="en-US" b="true" sz="3629">
                <a:solidFill>
                  <a:srgbClr val="000000"/>
                </a:solidFill>
                <a:latin typeface="Lato Bold"/>
                <a:ea typeface="Lato Bold"/>
                <a:cs typeface="Lato Bold"/>
                <a:sym typeface="Lato Bold"/>
              </a:rPr>
              <a:t>OUR </a:t>
            </a:r>
          </a:p>
        </p:txBody>
      </p:sp>
      <p:sp>
        <p:nvSpPr>
          <p:cNvPr name="TextBox 13" id="13"/>
          <p:cNvSpPr txBox="true"/>
          <p:nvPr/>
        </p:nvSpPr>
        <p:spPr>
          <a:xfrm rot="0">
            <a:off x="1028720" y="1494821"/>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PROJECT TITLE</a:t>
            </a:r>
          </a:p>
        </p:txBody>
      </p:sp>
      <p:sp>
        <p:nvSpPr>
          <p:cNvPr name="AutoShape 14" id="1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15" id="15"/>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TextBox 16" id="16"/>
          <p:cNvSpPr txBox="true"/>
          <p:nvPr/>
        </p:nvSpPr>
        <p:spPr>
          <a:xfrm rot="0">
            <a:off x="1029792" y="3760787"/>
            <a:ext cx="4769516" cy="1130935"/>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Chunk Five"/>
                <a:ea typeface="Chunk Five"/>
                <a:cs typeface="Chunk Five"/>
                <a:sym typeface="Chunk Five"/>
              </a:rPr>
              <a:t>Employee performance analysis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gn="l">
              <a:lnSpc>
                <a:spcPts val="6018"/>
              </a:lnSpc>
              <a:spcBef>
                <a:spcPct val="0"/>
              </a:spcBef>
            </a:pPr>
            <a:r>
              <a:rPr lang="en-US" sz="4298">
                <a:solidFill>
                  <a:srgbClr val="FFFFFF"/>
                </a:solidFill>
                <a:latin typeface="League Spartan"/>
                <a:ea typeface="League Spartan"/>
                <a:cs typeface="League Spartan"/>
                <a:sym typeface="League Spartan"/>
              </a:rPr>
              <a:t>AGENDA </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583333"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22698" r="0" b="-22698"/>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1028720" y="952500"/>
            <a:ext cx="3255770" cy="628046"/>
          </a:xfrm>
          <a:prstGeom prst="rect">
            <a:avLst/>
          </a:prstGeom>
        </p:spPr>
        <p:txBody>
          <a:bodyPr anchor="t" rtlCol="false" tIns="0" lIns="0" bIns="0" rIns="0">
            <a:spAutoFit/>
          </a:bodyPr>
          <a:lstStyle/>
          <a:p>
            <a:pPr algn="l">
              <a:lnSpc>
                <a:spcPts val="5080"/>
              </a:lnSpc>
              <a:spcBef>
                <a:spcPct val="0"/>
              </a:spcBef>
            </a:pPr>
            <a:r>
              <a:rPr lang="en-US" b="true" sz="3629">
                <a:solidFill>
                  <a:srgbClr val="FFFFFF"/>
                </a:solidFill>
                <a:latin typeface="Lato Bold"/>
                <a:ea typeface="Lato Bold"/>
                <a:cs typeface="Lato Bold"/>
                <a:sym typeface="Lato Bold"/>
              </a:rPr>
              <a:t>OUR </a:t>
            </a:r>
          </a:p>
        </p:txBody>
      </p:sp>
      <p:sp>
        <p:nvSpPr>
          <p:cNvPr name="TextBox 11" id="11"/>
          <p:cNvSpPr txBox="true"/>
          <p:nvPr/>
        </p:nvSpPr>
        <p:spPr>
          <a:xfrm rot="0">
            <a:off x="1852944" y="3116841"/>
            <a:ext cx="4769516" cy="5227320"/>
          </a:xfrm>
          <a:prstGeom prst="rect">
            <a:avLst/>
          </a:prstGeom>
        </p:spPr>
        <p:txBody>
          <a:bodyPr anchor="t" rtlCol="false" tIns="0" lIns="0" bIns="0" rIns="0">
            <a:spAutoFit/>
          </a:bodyPr>
          <a:lstStyle/>
          <a:p>
            <a:pPr algn="l">
              <a:lnSpc>
                <a:spcPts val="3779"/>
              </a:lnSpc>
            </a:pPr>
          </a:p>
          <a:p>
            <a:pPr algn="l" marL="582930" indent="-291465" lvl="1">
              <a:lnSpc>
                <a:spcPts val="3779"/>
              </a:lnSpc>
              <a:buFont typeface="Arial"/>
              <a:buChar char="•"/>
            </a:pPr>
            <a:r>
              <a:rPr lang="en-US" sz="2700">
                <a:solidFill>
                  <a:srgbClr val="FFFFFF"/>
                </a:solidFill>
                <a:latin typeface="Archivo Black"/>
                <a:ea typeface="Archivo Black"/>
                <a:cs typeface="Archivo Black"/>
                <a:sym typeface="Archivo Black"/>
              </a:rPr>
              <a:t>Problem Statement</a:t>
            </a:r>
          </a:p>
          <a:p>
            <a:pPr algn="l" marL="582930" indent="-291465" lvl="1">
              <a:lnSpc>
                <a:spcPts val="3779"/>
              </a:lnSpc>
              <a:buFont typeface="Arial"/>
              <a:buChar char="•"/>
            </a:pPr>
            <a:r>
              <a:rPr lang="en-US" sz="2700">
                <a:solidFill>
                  <a:srgbClr val="FFFFFF"/>
                </a:solidFill>
                <a:latin typeface="Archivo Black"/>
                <a:ea typeface="Archivo Black"/>
                <a:cs typeface="Archivo Black"/>
                <a:sym typeface="Archivo Black"/>
              </a:rPr>
              <a:t>Project Overview</a:t>
            </a:r>
          </a:p>
          <a:p>
            <a:pPr algn="l" marL="582930" indent="-291465" lvl="1">
              <a:lnSpc>
                <a:spcPts val="3779"/>
              </a:lnSpc>
              <a:buFont typeface="Arial"/>
              <a:buChar char="•"/>
            </a:pPr>
            <a:r>
              <a:rPr lang="en-US" sz="2700">
                <a:solidFill>
                  <a:srgbClr val="FFFFFF"/>
                </a:solidFill>
                <a:latin typeface="Archivo Black"/>
                <a:ea typeface="Archivo Black"/>
                <a:cs typeface="Archivo Black"/>
                <a:sym typeface="Archivo Black"/>
              </a:rPr>
              <a:t>End Users</a:t>
            </a:r>
          </a:p>
          <a:p>
            <a:pPr algn="l" marL="582930" indent="-291465" lvl="1">
              <a:lnSpc>
                <a:spcPts val="3779"/>
              </a:lnSpc>
              <a:buFont typeface="Arial"/>
              <a:buChar char="•"/>
            </a:pPr>
            <a:r>
              <a:rPr lang="en-US" sz="2700">
                <a:solidFill>
                  <a:srgbClr val="FFFFFF"/>
                </a:solidFill>
                <a:latin typeface="Archivo Black"/>
                <a:ea typeface="Archivo Black"/>
                <a:cs typeface="Archivo Black"/>
                <a:sym typeface="Archivo Black"/>
              </a:rPr>
              <a:t>Our Solution and Proposition</a:t>
            </a:r>
          </a:p>
          <a:p>
            <a:pPr algn="l" marL="582930" indent="-291465" lvl="1">
              <a:lnSpc>
                <a:spcPts val="3779"/>
              </a:lnSpc>
              <a:buFont typeface="Arial"/>
              <a:buChar char="•"/>
            </a:pPr>
            <a:r>
              <a:rPr lang="en-US" sz="2700">
                <a:solidFill>
                  <a:srgbClr val="FFFFFF"/>
                </a:solidFill>
                <a:latin typeface="Archivo Black"/>
                <a:ea typeface="Archivo Black"/>
                <a:cs typeface="Archivo Black"/>
                <a:sym typeface="Archivo Black"/>
              </a:rPr>
              <a:t>Dataset Description</a:t>
            </a:r>
          </a:p>
          <a:p>
            <a:pPr algn="l" marL="582930" indent="-291465" lvl="1">
              <a:lnSpc>
                <a:spcPts val="3779"/>
              </a:lnSpc>
              <a:buFont typeface="Arial"/>
              <a:buChar char="•"/>
            </a:pPr>
            <a:r>
              <a:rPr lang="en-US" sz="2700">
                <a:solidFill>
                  <a:srgbClr val="FFFFFF"/>
                </a:solidFill>
                <a:latin typeface="Archivo Black"/>
                <a:ea typeface="Archivo Black"/>
                <a:cs typeface="Archivo Black"/>
                <a:sym typeface="Archivo Black"/>
              </a:rPr>
              <a:t>Modelling Approach</a:t>
            </a:r>
          </a:p>
          <a:p>
            <a:pPr algn="l" marL="582930" indent="-291465" lvl="1">
              <a:lnSpc>
                <a:spcPts val="3779"/>
              </a:lnSpc>
              <a:buFont typeface="Arial"/>
              <a:buChar char="•"/>
            </a:pPr>
            <a:r>
              <a:rPr lang="en-US" sz="2700">
                <a:solidFill>
                  <a:srgbClr val="FFFFFF"/>
                </a:solidFill>
                <a:latin typeface="Archivo Black"/>
                <a:ea typeface="Archivo Black"/>
                <a:cs typeface="Archivo Black"/>
                <a:sym typeface="Archivo Black"/>
              </a:rPr>
              <a:t>Results and Discussion</a:t>
            </a:r>
          </a:p>
          <a:p>
            <a:pPr algn="l" marL="582930" indent="-291465" lvl="1">
              <a:lnSpc>
                <a:spcPts val="3779"/>
              </a:lnSpc>
              <a:buFont typeface="Arial"/>
              <a:buChar char="•"/>
            </a:pPr>
            <a:r>
              <a:rPr lang="en-US" sz="2700">
                <a:solidFill>
                  <a:srgbClr val="FFFFFF"/>
                </a:solidFill>
                <a:latin typeface="Archivo Black"/>
                <a:ea typeface="Archivo Black"/>
                <a:cs typeface="Archivo Black"/>
                <a:sym typeface="Archivo Black"/>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494821"/>
            <a:ext cx="65449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PROBLEM STATEMENT </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grpSp>
        <p:nvGrpSpPr>
          <p:cNvPr name="Group 6" id="6"/>
          <p:cNvGrpSpPr>
            <a:grpSpLocks noChangeAspect="true"/>
          </p:cNvGrpSpPr>
          <p:nvPr/>
        </p:nvGrpSpPr>
        <p:grpSpPr>
          <a:xfrm rot="0">
            <a:off x="10671810" y="1081600"/>
            <a:ext cx="6094969" cy="3428377"/>
            <a:chOff x="0" y="0"/>
            <a:chExt cx="11289030" cy="6350000"/>
          </a:xfrm>
        </p:grpSpPr>
        <p:sp>
          <p:nvSpPr>
            <p:cNvPr name="Freeform 7" id="7"/>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9265" r="0" b="-9265"/>
              </a:stretch>
            </a:blipFill>
          </p:spPr>
        </p:sp>
      </p:grpSp>
      <p:grpSp>
        <p:nvGrpSpPr>
          <p:cNvPr name="Group 8" id="8"/>
          <p:cNvGrpSpPr>
            <a:grpSpLocks noChangeAspect="true"/>
          </p:cNvGrpSpPr>
          <p:nvPr/>
        </p:nvGrpSpPr>
        <p:grpSpPr>
          <a:xfrm rot="0">
            <a:off x="10671810" y="5408135"/>
            <a:ext cx="6094969" cy="3428377"/>
            <a:chOff x="0" y="0"/>
            <a:chExt cx="11289030" cy="6350000"/>
          </a:xfrm>
        </p:grpSpPr>
        <p:sp>
          <p:nvSpPr>
            <p:cNvPr name="Freeform 9" id="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1597" r="0" b="-1597"/>
              </a:stretch>
            </a:blipFill>
          </p:spPr>
        </p:sp>
      </p:grpSp>
      <p:grpSp>
        <p:nvGrpSpPr>
          <p:cNvPr name="Group 10" id="10"/>
          <p:cNvGrpSpPr/>
          <p:nvPr/>
        </p:nvGrpSpPr>
        <p:grpSpPr>
          <a:xfrm rot="0">
            <a:off x="7810500" y="0"/>
            <a:ext cx="3086100" cy="10287000"/>
            <a:chOff x="0" y="0"/>
            <a:chExt cx="812800" cy="2709333"/>
          </a:xfrm>
        </p:grpSpPr>
        <p:sp>
          <p:nvSpPr>
            <p:cNvPr name="Freeform 11" id="11"/>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12" id="12"/>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027649" y="3389674"/>
            <a:ext cx="4769516" cy="272542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Lato"/>
                <a:ea typeface="Lato"/>
                <a:cs typeface="Lato"/>
                <a:sym typeface="Lato"/>
              </a:rPr>
              <a:t>IDENTIFICATION OF PROBLEM OF AREA</a:t>
            </a:r>
          </a:p>
          <a:p>
            <a:pPr algn="l" marL="474979" indent="-237490" lvl="1">
              <a:lnSpc>
                <a:spcPts val="3079"/>
              </a:lnSpc>
              <a:buFont typeface="Arial"/>
              <a:buChar char="•"/>
            </a:pPr>
            <a:r>
              <a:rPr lang="en-US" sz="2199">
                <a:solidFill>
                  <a:srgbClr val="000000"/>
                </a:solidFill>
                <a:latin typeface="Lato"/>
                <a:ea typeface="Lato"/>
                <a:cs typeface="Lato"/>
                <a:sym typeface="Lato"/>
              </a:rPr>
              <a:t>PROVIDING FEEDBACK</a:t>
            </a:r>
          </a:p>
          <a:p>
            <a:pPr algn="l" marL="474979" indent="-237490" lvl="1">
              <a:lnSpc>
                <a:spcPts val="3079"/>
              </a:lnSpc>
              <a:buFont typeface="Arial"/>
              <a:buChar char="•"/>
            </a:pPr>
            <a:r>
              <a:rPr lang="en-US" sz="2199">
                <a:solidFill>
                  <a:srgbClr val="000000"/>
                </a:solidFill>
                <a:latin typeface="Lato"/>
                <a:ea typeface="Lato"/>
                <a:cs typeface="Lato"/>
                <a:sym typeface="Lato"/>
              </a:rPr>
              <a:t> PLANNING FOR CARRER DEVELOPMENT</a:t>
            </a:r>
          </a:p>
          <a:p>
            <a:pPr algn="l" marL="474979" indent="-237490" lvl="1">
              <a:lnSpc>
                <a:spcPts val="3079"/>
              </a:lnSpc>
              <a:buFont typeface="Arial"/>
              <a:buChar char="•"/>
            </a:pPr>
            <a:r>
              <a:rPr lang="en-US" sz="2199">
                <a:solidFill>
                  <a:srgbClr val="000000"/>
                </a:solidFill>
                <a:latin typeface="Lato"/>
                <a:ea typeface="Lato"/>
                <a:cs typeface="Lato"/>
                <a:sym typeface="Lato"/>
              </a:rPr>
              <a:t>INCREASE PRODUCTIVITY</a:t>
            </a:r>
          </a:p>
          <a:p>
            <a:pPr algn="l" marL="474979" indent="-237490" lvl="1">
              <a:lnSpc>
                <a:spcPts val="3079"/>
              </a:lnSpc>
              <a:buFont typeface="Arial"/>
              <a:buChar char="•"/>
            </a:pPr>
            <a:r>
              <a:rPr lang="en-US" sz="2199">
                <a:solidFill>
                  <a:srgbClr val="000000"/>
                </a:solidFill>
                <a:latin typeface="Lato"/>
                <a:ea typeface="Lato"/>
                <a:cs typeface="Lato"/>
                <a:sym typeface="Lato"/>
              </a:rPr>
              <a:t>IMPROVE COMMUNICATION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4186537" y="1784786"/>
            <a:ext cx="6363421"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PROJECT OVERVIEW</a:t>
            </a:r>
          </a:p>
        </p:txBody>
      </p:sp>
      <p:sp>
        <p:nvSpPr>
          <p:cNvPr name="AutoShape 4" id="4"/>
          <p:cNvSpPr/>
          <p:nvPr/>
        </p:nvSpPr>
        <p:spPr>
          <a:xfrm>
            <a:off x="4187609" y="2542074"/>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16" t="0" r="-51216"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TextBox 11" id="11"/>
          <p:cNvSpPr txBox="true"/>
          <p:nvPr/>
        </p:nvSpPr>
        <p:spPr>
          <a:xfrm rot="0">
            <a:off x="3302011" y="3546276"/>
            <a:ext cx="7008676" cy="5624195"/>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Poppins"/>
                <a:ea typeface="Poppins"/>
                <a:cs typeface="Poppins"/>
                <a:sym typeface="Poppins"/>
              </a:rPr>
              <a:t> Employee performance evaluations </a:t>
            </a:r>
            <a:r>
              <a:rPr lang="en-US" sz="3200" b="true">
                <a:solidFill>
                  <a:srgbClr val="000000"/>
                </a:solidFill>
                <a:latin typeface="Poppins Medium"/>
                <a:ea typeface="Poppins Medium"/>
                <a:cs typeface="Poppins Medium"/>
                <a:sym typeface="Poppins Medium"/>
              </a:rPr>
              <a:t>provide a dedicated time for managers to focus on individual performance and growth and development opportunities</a:t>
            </a:r>
            <a:r>
              <a:rPr lang="en-US" sz="3200">
                <a:solidFill>
                  <a:srgbClr val="000000"/>
                </a:solidFill>
                <a:latin typeface="Poppins"/>
                <a:ea typeface="Poppins"/>
                <a:cs typeface="Poppins"/>
                <a:sym typeface="Poppins"/>
              </a:rPr>
              <a:t>. This is an ideal time for employees to discuss their salary, career goals and learn what they need to do to achieve those goals</a:t>
            </a:r>
          </a:p>
        </p:txBody>
      </p:sp>
      <p:sp>
        <p:nvSpPr>
          <p:cNvPr name="TextBox 12" id="12"/>
          <p:cNvSpPr txBox="true"/>
          <p:nvPr/>
        </p:nvSpPr>
        <p:spPr>
          <a:xfrm rot="0">
            <a:off x="4189304" y="6862284"/>
            <a:ext cx="5744744" cy="368585"/>
          </a:xfrm>
          <a:prstGeom prst="rect">
            <a:avLst/>
          </a:prstGeom>
        </p:spPr>
        <p:txBody>
          <a:bodyPr anchor="t" rtlCol="false" tIns="0" lIns="0" bIns="0" rIns="0">
            <a:spAutoFit/>
          </a:bodyPr>
          <a:lstStyle/>
          <a:p>
            <a:pPr algn="l">
              <a:lnSpc>
                <a:spcPts val="294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6725455" y="866775"/>
            <a:ext cx="5845616" cy="3537876"/>
          </a:xfrm>
          <a:prstGeom prst="rect">
            <a:avLst/>
          </a:prstGeom>
        </p:spPr>
        <p:txBody>
          <a:bodyPr anchor="t" rtlCol="false" tIns="0" lIns="0" bIns="0" rIns="0">
            <a:spAutoFit/>
          </a:bodyPr>
          <a:lstStyle/>
          <a:p>
            <a:pPr algn="l">
              <a:lnSpc>
                <a:spcPts val="5548"/>
              </a:lnSpc>
            </a:pPr>
            <a:r>
              <a:rPr lang="en-US" sz="3963">
                <a:solidFill>
                  <a:srgbClr val="593C8F"/>
                </a:solidFill>
                <a:latin typeface="Chunk Five"/>
                <a:ea typeface="Chunk Five"/>
                <a:cs typeface="Chunk Five"/>
                <a:sym typeface="Chunk Five"/>
              </a:rPr>
              <a:t>        END USER</a:t>
            </a:r>
          </a:p>
          <a:p>
            <a:pPr algn="l" marL="855727" indent="-427863" lvl="1">
              <a:lnSpc>
                <a:spcPts val="5548"/>
              </a:lnSpc>
              <a:buFont typeface="Arial"/>
              <a:buChar char="•"/>
            </a:pPr>
          </a:p>
          <a:p>
            <a:pPr algn="l" marL="855727" indent="-427863" lvl="1">
              <a:lnSpc>
                <a:spcPts val="5548"/>
              </a:lnSpc>
              <a:buFont typeface="Arial"/>
              <a:buChar char="•"/>
            </a:pPr>
            <a:r>
              <a:rPr lang="en-US" sz="3963">
                <a:solidFill>
                  <a:srgbClr val="593C8F"/>
                </a:solidFill>
                <a:latin typeface="Chunk Five"/>
                <a:ea typeface="Chunk Five"/>
                <a:cs typeface="Chunk Five"/>
                <a:sym typeface="Chunk Five"/>
              </a:rPr>
              <a:t> MANAGER</a:t>
            </a:r>
          </a:p>
          <a:p>
            <a:pPr algn="l" marL="855727" indent="-427863" lvl="1">
              <a:lnSpc>
                <a:spcPts val="5548"/>
              </a:lnSpc>
              <a:buFont typeface="Arial"/>
              <a:buChar char="•"/>
            </a:pPr>
            <a:r>
              <a:rPr lang="en-US" sz="3963">
                <a:solidFill>
                  <a:srgbClr val="593C8F"/>
                </a:solidFill>
                <a:latin typeface="Chunk Five"/>
                <a:ea typeface="Chunk Five"/>
                <a:cs typeface="Chunk Five"/>
                <a:sym typeface="Chunk Five"/>
              </a:rPr>
              <a:t>EMPLOYER </a:t>
            </a:r>
          </a:p>
          <a:p>
            <a:pPr algn="l" marL="855727" indent="-427863" lvl="1">
              <a:lnSpc>
                <a:spcPts val="5548"/>
              </a:lnSpc>
              <a:buFont typeface="Arial"/>
              <a:buChar char="•"/>
            </a:pPr>
            <a:r>
              <a:rPr lang="en-US" sz="3963">
                <a:solidFill>
                  <a:srgbClr val="593C8F"/>
                </a:solidFill>
                <a:latin typeface="Chunk Five"/>
                <a:ea typeface="Chunk Five"/>
                <a:cs typeface="Chunk Five"/>
                <a:sym typeface="Chunk Five"/>
              </a:rPr>
              <a:t>HR</a:t>
            </a:r>
          </a:p>
        </p:txBody>
      </p:sp>
      <p:sp>
        <p:nvSpPr>
          <p:cNvPr name="AutoShape 4" id="4"/>
          <p:cNvSpPr/>
          <p:nvPr/>
        </p:nvSpPr>
        <p:spPr>
          <a:xfrm flipV="true">
            <a:off x="6725533" y="1995720"/>
            <a:ext cx="4539571" cy="18739"/>
          </a:xfrm>
          <a:prstGeom prst="line">
            <a:avLst/>
          </a:prstGeom>
          <a:ln cap="flat" w="38100">
            <a:solidFill>
              <a:srgbClr val="000000"/>
            </a:solidFill>
            <a:prstDash val="solid"/>
            <a:headEnd type="none" len="sm" w="sm"/>
            <a:tailEnd type="none" len="sm" w="sm"/>
          </a:ln>
        </p:spPr>
      </p:sp>
      <p:grpSp>
        <p:nvGrpSpPr>
          <p:cNvPr name="Group 5" id="5"/>
          <p:cNvGrpSpPr>
            <a:grpSpLocks noChangeAspect="true"/>
          </p:cNvGrpSpPr>
          <p:nvPr/>
        </p:nvGrpSpPr>
        <p:grpSpPr>
          <a:xfrm rot="0">
            <a:off x="5084168" y="2014458"/>
            <a:ext cx="9128190" cy="5134543"/>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46420" r="0" b="-31375"/>
              </a:stretch>
            </a:blipFill>
          </p:spPr>
        </p:sp>
      </p:grpSp>
      <p:grpSp>
        <p:nvGrpSpPr>
          <p:cNvPr name="Group 7" id="7"/>
          <p:cNvGrpSpPr>
            <a:grpSpLocks noChangeAspect="true"/>
          </p:cNvGrpSpPr>
          <p:nvPr/>
        </p:nvGrpSpPr>
        <p:grpSpPr>
          <a:xfrm rot="0">
            <a:off x="3985056" y="2014458"/>
            <a:ext cx="11326414" cy="6371028"/>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3464" r="0" b="-3464"/>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290196" y="1412785"/>
            <a:ext cx="6468586" cy="820273"/>
          </a:xfrm>
          <a:prstGeom prst="rect">
            <a:avLst/>
          </a:prstGeom>
        </p:spPr>
        <p:txBody>
          <a:bodyPr anchor="t" rtlCol="false" tIns="0" lIns="0" bIns="0" rIns="0">
            <a:spAutoFit/>
          </a:bodyPr>
          <a:lstStyle/>
          <a:p>
            <a:pPr algn="l">
              <a:lnSpc>
                <a:spcPts val="6687"/>
              </a:lnSpc>
              <a:spcBef>
                <a:spcPct val="0"/>
              </a:spcBef>
            </a:pPr>
            <a:r>
              <a:rPr lang="en-US" sz="4776">
                <a:solidFill>
                  <a:srgbClr val="593C8F"/>
                </a:solidFill>
                <a:latin typeface="League Spartan"/>
                <a:ea typeface="League Spartan"/>
                <a:cs typeface="League Spartan"/>
                <a:sym typeface="League Spartan"/>
              </a:rPr>
              <a:t>DATA DESCRIPTION </a:t>
            </a:r>
          </a:p>
        </p:txBody>
      </p:sp>
      <p:sp>
        <p:nvSpPr>
          <p:cNvPr name="AutoShape 4" id="4"/>
          <p:cNvSpPr/>
          <p:nvPr/>
        </p:nvSpPr>
        <p:spPr>
          <a:xfrm>
            <a:off x="761920" y="2460962"/>
            <a:ext cx="2618740"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7573683" y="0"/>
            <a:ext cx="10714317" cy="10287000"/>
            <a:chOff x="0" y="0"/>
            <a:chExt cx="2821878" cy="2709333"/>
          </a:xfrm>
        </p:grpSpPr>
        <p:sp>
          <p:nvSpPr>
            <p:cNvPr name="Freeform 7" id="7"/>
            <p:cNvSpPr/>
            <p:nvPr/>
          </p:nvSpPr>
          <p:spPr>
            <a:xfrm flipH="false" flipV="false" rot="0">
              <a:off x="0" y="0"/>
              <a:ext cx="2821878" cy="2709333"/>
            </a:xfrm>
            <a:custGeom>
              <a:avLst/>
              <a:gdLst/>
              <a:ahLst/>
              <a:cxnLst/>
              <a:rect r="r" b="b" t="t" l="l"/>
              <a:pathLst>
                <a:path h="2709333" w="2821878">
                  <a:moveTo>
                    <a:pt x="0" y="0"/>
                  </a:moveTo>
                  <a:lnTo>
                    <a:pt x="2821878" y="0"/>
                  </a:lnTo>
                  <a:lnTo>
                    <a:pt x="2821878" y="2709333"/>
                  </a:lnTo>
                  <a:lnTo>
                    <a:pt x="0" y="2709333"/>
                  </a:lnTo>
                  <a:close/>
                </a:path>
              </a:pathLst>
            </a:custGeom>
            <a:solidFill>
              <a:srgbClr val="593C8F"/>
            </a:solidFill>
          </p:spPr>
        </p:sp>
        <p:sp>
          <p:nvSpPr>
            <p:cNvPr name="TextBox 8" id="8"/>
            <p:cNvSpPr txBox="true"/>
            <p:nvPr/>
          </p:nvSpPr>
          <p:spPr>
            <a:xfrm>
              <a:off x="0" y="-47625"/>
              <a:ext cx="2821878" cy="2756958"/>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6189459" y="1774508"/>
            <a:ext cx="5060944" cy="6737985"/>
            <a:chOff x="0" y="0"/>
            <a:chExt cx="3663950" cy="4878070"/>
          </a:xfrm>
        </p:grpSpPr>
        <p:sp>
          <p:nvSpPr>
            <p:cNvPr name="Freeform 10" id="10"/>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5"/>
              <a:stretch>
                <a:fillRect l="-50291" t="0" r="-50291" b="0"/>
              </a:stretch>
            </a:blipFill>
          </p:spPr>
        </p:sp>
        <p:sp>
          <p:nvSpPr>
            <p:cNvPr name="Freeform 11" id="11"/>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name="Group 12" id="12"/>
          <p:cNvGrpSpPr/>
          <p:nvPr/>
        </p:nvGrpSpPr>
        <p:grpSpPr>
          <a:xfrm rot="0">
            <a:off x="12067881" y="2441912"/>
            <a:ext cx="862961" cy="86296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7649" y="3380149"/>
            <a:ext cx="4488272" cy="4563110"/>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Lato"/>
                <a:ea typeface="Lato"/>
                <a:cs typeface="Lato"/>
                <a:sym typeface="Lato"/>
              </a:rPr>
              <a:t>This dataset contains information about employees in a company, including their educational backgrounds, work history, demographics, and employment-related factors. It has been anonymized to protect privacy while still providing valuable insights into the workforce.</a:t>
            </a:r>
          </a:p>
        </p:txBody>
      </p:sp>
      <p:grpSp>
        <p:nvGrpSpPr>
          <p:cNvPr name="Group 16" id="16"/>
          <p:cNvGrpSpPr/>
          <p:nvPr/>
        </p:nvGrpSpPr>
        <p:grpSpPr>
          <a:xfrm rot="0">
            <a:off x="12067881" y="4957462"/>
            <a:ext cx="862961" cy="86296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067881" y="7477773"/>
            <a:ext cx="862961" cy="86296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2930841" y="757742"/>
            <a:ext cx="4908458" cy="9100476"/>
          </a:xfrm>
          <a:prstGeom prst="rect">
            <a:avLst/>
          </a:prstGeom>
        </p:spPr>
        <p:txBody>
          <a:bodyPr anchor="t" rtlCol="false" tIns="0" lIns="0" bIns="0" rIns="0">
            <a:spAutoFit/>
          </a:bodyPr>
          <a:lstStyle/>
          <a:p>
            <a:pPr algn="l" marL="855728" indent="-427864" lvl="1">
              <a:lnSpc>
                <a:spcPts val="5548"/>
              </a:lnSpc>
              <a:buFont typeface="Arial"/>
              <a:buChar char="•"/>
            </a:pPr>
            <a:r>
              <a:rPr lang="en-US" sz="3963">
                <a:solidFill>
                  <a:srgbClr val="FFFFFF"/>
                </a:solidFill>
                <a:latin typeface="Chunk Five"/>
                <a:ea typeface="Chunk Five"/>
                <a:cs typeface="Chunk Five"/>
                <a:sym typeface="Chunk Five"/>
              </a:rPr>
              <a:t>Name:</a:t>
            </a:r>
          </a:p>
          <a:p>
            <a:pPr algn="l" marL="855728" indent="-427864" lvl="1">
              <a:lnSpc>
                <a:spcPts val="5548"/>
              </a:lnSpc>
              <a:buFont typeface="Arial"/>
              <a:buChar char="•"/>
            </a:pPr>
            <a:r>
              <a:rPr lang="en-US" sz="3963">
                <a:solidFill>
                  <a:srgbClr val="FFFFFF"/>
                </a:solidFill>
                <a:latin typeface="Chunk Five"/>
                <a:ea typeface="Chunk Five"/>
                <a:cs typeface="Chunk Five"/>
                <a:sym typeface="Chunk Five"/>
              </a:rPr>
              <a:t>Address:</a:t>
            </a:r>
          </a:p>
          <a:p>
            <a:pPr algn="l" marL="855728" indent="-427864" lvl="1">
              <a:lnSpc>
                <a:spcPts val="5548"/>
              </a:lnSpc>
              <a:buFont typeface="Arial"/>
              <a:buChar char="•"/>
            </a:pPr>
            <a:r>
              <a:rPr lang="en-US" sz="3963">
                <a:solidFill>
                  <a:srgbClr val="FFFFFF"/>
                </a:solidFill>
                <a:latin typeface="Chunk Five"/>
                <a:ea typeface="Chunk Five"/>
                <a:cs typeface="Chunk Five"/>
                <a:sym typeface="Chunk Five"/>
              </a:rPr>
              <a:t>Work number:</a:t>
            </a:r>
          </a:p>
          <a:p>
            <a:pPr algn="l" marL="855728" indent="-427864" lvl="1">
              <a:lnSpc>
                <a:spcPts val="5548"/>
              </a:lnSpc>
              <a:buFont typeface="Arial"/>
              <a:buChar char="•"/>
            </a:pPr>
            <a:r>
              <a:rPr lang="en-US" sz="3963">
                <a:solidFill>
                  <a:srgbClr val="FFFFFF"/>
                </a:solidFill>
                <a:latin typeface="Chunk Five"/>
                <a:ea typeface="Chunk Five"/>
                <a:cs typeface="Chunk Five"/>
                <a:sym typeface="Chunk Five"/>
              </a:rPr>
              <a:t>Contact number:</a:t>
            </a:r>
          </a:p>
          <a:p>
            <a:pPr algn="l" marL="855728" indent="-427864" lvl="1">
              <a:lnSpc>
                <a:spcPts val="5548"/>
              </a:lnSpc>
              <a:buFont typeface="Arial"/>
              <a:buChar char="•"/>
            </a:pPr>
            <a:r>
              <a:rPr lang="en-US" sz="3963">
                <a:solidFill>
                  <a:srgbClr val="FFFFFF"/>
                </a:solidFill>
                <a:latin typeface="Chunk Five"/>
                <a:ea typeface="Chunk Five"/>
                <a:cs typeface="Chunk Five"/>
                <a:sym typeface="Chunk Five"/>
              </a:rPr>
              <a:t>Employee ID:</a:t>
            </a:r>
          </a:p>
          <a:p>
            <a:pPr algn="l" marL="855728" indent="-427864" lvl="1">
              <a:lnSpc>
                <a:spcPts val="5548"/>
              </a:lnSpc>
              <a:buFont typeface="Arial"/>
              <a:buChar char="•"/>
            </a:pPr>
            <a:r>
              <a:rPr lang="en-US" sz="3963">
                <a:solidFill>
                  <a:srgbClr val="FFFFFF"/>
                </a:solidFill>
                <a:latin typeface="Chunk Five"/>
                <a:ea typeface="Chunk Five"/>
                <a:cs typeface="Chunk Five"/>
                <a:sym typeface="Chunk Five"/>
              </a:rPr>
              <a:t>Department:</a:t>
            </a:r>
          </a:p>
          <a:p>
            <a:pPr algn="l" marL="855728" indent="-427864" lvl="1">
              <a:lnSpc>
                <a:spcPts val="5548"/>
              </a:lnSpc>
              <a:buFont typeface="Arial"/>
              <a:buChar char="•"/>
            </a:pPr>
            <a:r>
              <a:rPr lang="en-US" sz="3963">
                <a:solidFill>
                  <a:srgbClr val="FFFFFF"/>
                </a:solidFill>
                <a:latin typeface="Chunk Five"/>
                <a:ea typeface="Chunk Five"/>
                <a:cs typeface="Chunk Five"/>
                <a:sym typeface="Chunk Five"/>
              </a:rPr>
              <a:t>Supervisor:</a:t>
            </a:r>
          </a:p>
          <a:p>
            <a:pPr algn="l" marL="855728" indent="-427864" lvl="1">
              <a:lnSpc>
                <a:spcPts val="5548"/>
              </a:lnSpc>
              <a:buFont typeface="Arial"/>
              <a:buChar char="•"/>
            </a:pPr>
            <a:r>
              <a:rPr lang="en-US" sz="3963">
                <a:solidFill>
                  <a:srgbClr val="FFFFFF"/>
                </a:solidFill>
                <a:latin typeface="Chunk Five"/>
                <a:ea typeface="Chunk Five"/>
                <a:cs typeface="Chunk Five"/>
                <a:sym typeface="Chunk Five"/>
              </a:rPr>
              <a:t>Work location Email address Work number Start date Salary: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086100" y="4349187"/>
            <a:ext cx="12757150" cy="983328"/>
          </a:xfrm>
          <a:prstGeom prst="rect">
            <a:avLst/>
          </a:prstGeom>
        </p:spPr>
        <p:txBody>
          <a:bodyPr anchor="t" rtlCol="false" tIns="0" lIns="0" bIns="0" rIns="0">
            <a:spAutoFit/>
          </a:bodyPr>
          <a:lstStyle/>
          <a:p>
            <a:pPr algn="l">
              <a:lnSpc>
                <a:spcPts val="8088"/>
              </a:lnSpc>
              <a:spcBef>
                <a:spcPct val="0"/>
              </a:spcBef>
            </a:pPr>
            <a:r>
              <a:rPr lang="en-US" b="true" sz="5777">
                <a:solidFill>
                  <a:srgbClr val="000000"/>
                </a:solidFill>
                <a:latin typeface="Lato Bold"/>
                <a:ea typeface="Lato Bold"/>
                <a:cs typeface="Lato Bold"/>
                <a:sym typeface="Lato Bold"/>
              </a:rPr>
              <a:t>THE WOW IN OUR SOLUTION</a:t>
            </a:r>
          </a:p>
        </p:txBody>
      </p:sp>
      <p:sp>
        <p:nvSpPr>
          <p:cNvPr name="AutoShape 7" id="7"/>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648322" y="5943743"/>
            <a:ext cx="12716467" cy="509905"/>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Poppins"/>
                <a:ea typeface="Poppins"/>
                <a:cs typeface="Poppins"/>
                <a:sym typeface="Poppins"/>
              </a:rPr>
              <a:t>=IFS(Z2&gt;=5,"VERY HIGH",Z2&gt;=4,"HIGH",Z2&gt;=3,"MEDIUM",TRUE,"LOW"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1494821"/>
            <a:ext cx="8464550" cy="1499939"/>
          </a:xfrm>
          <a:prstGeom prst="rect">
            <a:avLst/>
          </a:prstGeom>
        </p:spPr>
        <p:txBody>
          <a:bodyPr anchor="t" rtlCol="false" tIns="0" lIns="0" bIns="0" rIns="0">
            <a:spAutoFit/>
          </a:bodyPr>
          <a:lstStyle/>
          <a:p>
            <a:pPr algn="l">
              <a:lnSpc>
                <a:spcPts val="6018"/>
              </a:lnSpc>
            </a:pPr>
            <a:r>
              <a:rPr lang="en-US" sz="4298">
                <a:solidFill>
                  <a:srgbClr val="593C8F"/>
                </a:solidFill>
                <a:latin typeface="League Spartan"/>
                <a:ea typeface="League Spartan"/>
                <a:cs typeface="League Spartan"/>
                <a:sym typeface="League Spartan"/>
              </a:rPr>
              <a:t>OUR SOLUTIONS AND VALUE</a:t>
            </a:r>
          </a:p>
          <a:p>
            <a:pPr algn="l">
              <a:lnSpc>
                <a:spcPts val="6018"/>
              </a:lnSpc>
              <a:spcBef>
                <a:spcPct val="0"/>
              </a:spcBef>
            </a:pPr>
            <a:r>
              <a:rPr lang="en-US" sz="4298">
                <a:solidFill>
                  <a:srgbClr val="593C8F"/>
                </a:solidFill>
                <a:latin typeface="League Spartan"/>
                <a:ea typeface="League Spartan"/>
                <a:cs typeface="League Spartan"/>
                <a:sym typeface="League Spartan"/>
              </a:rPr>
              <a:t>OF PROPOTION</a:t>
            </a:r>
          </a:p>
        </p:txBody>
      </p:sp>
      <p:sp>
        <p:nvSpPr>
          <p:cNvPr name="AutoShape 4" id="4"/>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201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9493250" y="956528"/>
            <a:ext cx="6289724" cy="8373944"/>
            <a:chOff x="0" y="0"/>
            <a:chExt cx="3663950" cy="4878070"/>
          </a:xfrm>
        </p:grpSpPr>
        <p:sp>
          <p:nvSpPr>
            <p:cNvPr name="Freeform 9" id="9"/>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921" t="0" r="-50921" b="0"/>
              </a:stretch>
            </a:blipFill>
          </p:spPr>
        </p:sp>
        <p:sp>
          <p:nvSpPr>
            <p:cNvPr name="Freeform 10" id="10"/>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p:spPr>
        </p:sp>
      </p:grpSp>
      <p:sp>
        <p:nvSpPr>
          <p:cNvPr name="TextBox 11" id="11"/>
          <p:cNvSpPr txBox="true"/>
          <p:nvPr/>
        </p:nvSpPr>
        <p:spPr>
          <a:xfrm rot="0">
            <a:off x="393232" y="3280343"/>
            <a:ext cx="8750768" cy="5977957"/>
          </a:xfrm>
          <a:prstGeom prst="rect">
            <a:avLst/>
          </a:prstGeom>
        </p:spPr>
        <p:txBody>
          <a:bodyPr anchor="t" rtlCol="false" tIns="0" lIns="0" bIns="0" rIns="0">
            <a:spAutoFit/>
          </a:bodyPr>
          <a:lstStyle/>
          <a:p>
            <a:pPr algn="l">
              <a:lnSpc>
                <a:spcPts val="2504"/>
              </a:lnSpc>
            </a:pPr>
            <a:r>
              <a:rPr lang="en-US" sz="1789">
                <a:solidFill>
                  <a:srgbClr val="000000"/>
                </a:solidFill>
                <a:latin typeface="Canva Sans 1"/>
                <a:ea typeface="Canva Sans 1"/>
                <a:cs typeface="Canva Sans 1"/>
                <a:sym typeface="Canva Sans 1"/>
              </a:rPr>
              <a:t>Benefits</a:t>
            </a:r>
          </a:p>
          <a:p>
            <a:pPr algn="l">
              <a:lnSpc>
                <a:spcPts val="2504"/>
              </a:lnSpc>
            </a:pPr>
            <a:r>
              <a:rPr lang="en-US" sz="1789">
                <a:solidFill>
                  <a:srgbClr val="000000"/>
                </a:solidFill>
                <a:latin typeface="Canva Sans 1"/>
                <a:ea typeface="Canva Sans 1"/>
                <a:cs typeface="Canva Sans 1"/>
                <a:sym typeface="Canva Sans 1"/>
              </a:rPr>
              <a:t>Vacation time, health insurance, pension options, and other non-monetary benefits</a:t>
            </a:r>
          </a:p>
          <a:p>
            <a:pPr algn="l">
              <a:lnSpc>
                <a:spcPts val="2504"/>
              </a:lnSpc>
            </a:pPr>
            <a:r>
              <a:rPr lang="en-US" sz="1789">
                <a:solidFill>
                  <a:srgbClr val="000000"/>
                </a:solidFill>
                <a:latin typeface="Canva Sans 1"/>
                <a:ea typeface="Canva Sans 1"/>
                <a:cs typeface="Canva Sans 1"/>
                <a:sym typeface="Canva Sans 1"/>
              </a:rPr>
              <a:t> </a:t>
            </a:r>
          </a:p>
          <a:p>
            <a:pPr algn="l">
              <a:lnSpc>
                <a:spcPts val="2504"/>
              </a:lnSpc>
            </a:pPr>
            <a:r>
              <a:rPr lang="en-US" sz="1789">
                <a:solidFill>
                  <a:srgbClr val="000000"/>
                </a:solidFill>
                <a:latin typeface="Canva Sans 1"/>
                <a:ea typeface="Canva Sans 1"/>
                <a:cs typeface="Canva Sans 1"/>
                <a:sym typeface="Canva Sans 1"/>
              </a:rPr>
              <a:t>Career development</a:t>
            </a:r>
          </a:p>
          <a:p>
            <a:pPr algn="l">
              <a:lnSpc>
                <a:spcPts val="2504"/>
              </a:lnSpc>
            </a:pPr>
            <a:r>
              <a:rPr lang="en-US" sz="1789">
                <a:solidFill>
                  <a:srgbClr val="000000"/>
                </a:solidFill>
                <a:latin typeface="Canva Sans 1"/>
                <a:ea typeface="Canva Sans 1"/>
                <a:cs typeface="Canva Sans 1"/>
                <a:sym typeface="Canva Sans 1"/>
              </a:rPr>
              <a:t>Training, mentorship programs, promotions, and other opportunities for growth </a:t>
            </a:r>
          </a:p>
          <a:p>
            <a:pPr algn="l">
              <a:lnSpc>
                <a:spcPts val="2504"/>
              </a:lnSpc>
            </a:pPr>
            <a:r>
              <a:rPr lang="en-US" sz="1789">
                <a:solidFill>
                  <a:srgbClr val="000000"/>
                </a:solidFill>
                <a:latin typeface="Canva Sans 1"/>
                <a:ea typeface="Canva Sans 1"/>
                <a:cs typeface="Canva Sans 1"/>
                <a:sym typeface="Canva Sans 1"/>
              </a:rPr>
              <a:t> </a:t>
            </a:r>
          </a:p>
          <a:p>
            <a:pPr algn="l">
              <a:lnSpc>
                <a:spcPts val="2504"/>
              </a:lnSpc>
            </a:pPr>
            <a:r>
              <a:rPr lang="en-US" sz="1789">
                <a:solidFill>
                  <a:srgbClr val="000000"/>
                </a:solidFill>
                <a:latin typeface="Canva Sans 1"/>
                <a:ea typeface="Canva Sans 1"/>
                <a:cs typeface="Canva Sans 1"/>
                <a:sym typeface="Canva Sans 1"/>
              </a:rPr>
              <a:t>Work environment</a:t>
            </a:r>
          </a:p>
          <a:p>
            <a:pPr algn="l">
              <a:lnSpc>
                <a:spcPts val="2504"/>
              </a:lnSpc>
            </a:pPr>
            <a:r>
              <a:rPr lang="en-US" sz="1789">
                <a:solidFill>
                  <a:srgbClr val="000000"/>
                </a:solidFill>
                <a:latin typeface="Canva Sans 1"/>
                <a:ea typeface="Canva Sans 1"/>
                <a:cs typeface="Canva Sans 1"/>
                <a:sym typeface="Canva Sans 1"/>
              </a:rPr>
              <a:t>A positive work culture with a healthy work-life balance, recognition, and autonomy </a:t>
            </a:r>
          </a:p>
          <a:p>
            <a:pPr algn="l">
              <a:lnSpc>
                <a:spcPts val="2504"/>
              </a:lnSpc>
            </a:pPr>
            <a:r>
              <a:rPr lang="en-US" sz="1789">
                <a:solidFill>
                  <a:srgbClr val="000000"/>
                </a:solidFill>
                <a:latin typeface="Canva Sans 1"/>
                <a:ea typeface="Canva Sans 1"/>
                <a:cs typeface="Canva Sans 1"/>
                <a:sym typeface="Canva Sans 1"/>
              </a:rPr>
              <a:t> </a:t>
            </a:r>
          </a:p>
          <a:p>
            <a:pPr algn="l">
              <a:lnSpc>
                <a:spcPts val="2504"/>
              </a:lnSpc>
            </a:pPr>
            <a:r>
              <a:rPr lang="en-US" sz="1789">
                <a:solidFill>
                  <a:srgbClr val="000000"/>
                </a:solidFill>
                <a:latin typeface="Canva Sans 1"/>
                <a:ea typeface="Canva Sans 1"/>
                <a:cs typeface="Canva Sans 1"/>
                <a:sym typeface="Canva Sans 1"/>
              </a:rPr>
              <a:t>Sense of purpose</a:t>
            </a:r>
          </a:p>
          <a:p>
            <a:pPr algn="l">
              <a:lnSpc>
                <a:spcPts val="2504"/>
              </a:lnSpc>
            </a:pPr>
            <a:r>
              <a:rPr lang="en-US" sz="1789">
                <a:solidFill>
                  <a:srgbClr val="000000"/>
                </a:solidFill>
                <a:latin typeface="Canva Sans 1"/>
                <a:ea typeface="Canva Sans 1"/>
                <a:cs typeface="Canva Sans 1"/>
                <a:sym typeface="Canva Sans 1"/>
              </a:rPr>
              <a:t>A clear sense of purpose for the organization and how it aligns with employees' desire to improve the world </a:t>
            </a:r>
          </a:p>
          <a:p>
            <a:pPr algn="l">
              <a:lnSpc>
                <a:spcPts val="2504"/>
              </a:lnSpc>
            </a:pPr>
            <a:r>
              <a:rPr lang="en-US" sz="1789">
                <a:solidFill>
                  <a:srgbClr val="000000"/>
                </a:solidFill>
                <a:latin typeface="Canva Sans 1"/>
                <a:ea typeface="Canva Sans 1"/>
                <a:cs typeface="Canva Sans 1"/>
                <a:sym typeface="Canva Sans 1"/>
              </a:rPr>
              <a:t> </a:t>
            </a:r>
          </a:p>
          <a:p>
            <a:pPr algn="l">
              <a:lnSpc>
                <a:spcPts val="2504"/>
              </a:lnSpc>
            </a:pPr>
            <a:r>
              <a:rPr lang="en-US" sz="1789">
                <a:solidFill>
                  <a:srgbClr val="000000"/>
                </a:solidFill>
                <a:latin typeface="Canva Sans 1"/>
                <a:ea typeface="Canva Sans 1"/>
                <a:cs typeface="Canva Sans 1"/>
                <a:sym typeface="Canva Sans 1"/>
              </a:rPr>
              <a:t>Connection and community</a:t>
            </a:r>
          </a:p>
          <a:p>
            <a:pPr algn="l">
              <a:lnSpc>
                <a:spcPts val="2504"/>
              </a:lnSpc>
            </a:pPr>
            <a:r>
              <a:rPr lang="en-US" sz="1789">
                <a:solidFill>
                  <a:srgbClr val="000000"/>
                </a:solidFill>
                <a:latin typeface="Canva Sans 1"/>
                <a:ea typeface="Canva Sans 1"/>
                <a:cs typeface="Canva Sans 1"/>
                <a:sym typeface="Canva Sans 1"/>
              </a:rPr>
              <a:t>A sense of belonging and social relationships where employees are valued and appreciated for who they are </a:t>
            </a:r>
          </a:p>
          <a:p>
            <a:pPr algn="l">
              <a:lnSpc>
                <a:spcPts val="2504"/>
              </a:lnSpc>
              <a:spcBef>
                <a:spcPct val="0"/>
              </a:spcBef>
            </a:pPr>
            <a:r>
              <a:rPr lang="en-US" sz="1789">
                <a:solidFill>
                  <a:srgbClr val="000000"/>
                </a:solidFill>
                <a:latin typeface="Canva Sans 1"/>
                <a:ea typeface="Canva Sans 1"/>
                <a:cs typeface="Canva Sans 1"/>
                <a:sym typeface="Canva Sans 1"/>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DAGPhC8K1ik</dc:identifier>
  <dcterms:modified xsi:type="dcterms:W3CDTF">2011-08-01T06:04:30Z</dcterms:modified>
  <cp:revision>1</cp:revision>
  <dc:title>Purple &amp;  white business profile presentation</dc:title>
</cp:coreProperties>
</file>